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8" r:id="rId2"/>
  </p:sldMasterIdLst>
  <p:notesMasterIdLst>
    <p:notesMasterId r:id="rId17"/>
  </p:notesMasterIdLst>
  <p:sldIdLst>
    <p:sldId id="2630" r:id="rId3"/>
    <p:sldId id="2647" r:id="rId4"/>
    <p:sldId id="2648" r:id="rId5"/>
    <p:sldId id="2649" r:id="rId6"/>
    <p:sldId id="2650" r:id="rId7"/>
    <p:sldId id="2669" r:id="rId8"/>
    <p:sldId id="2653" r:id="rId9"/>
    <p:sldId id="2652" r:id="rId10"/>
    <p:sldId id="2651" r:id="rId11"/>
    <p:sldId id="2654" r:id="rId12"/>
    <p:sldId id="2670" r:id="rId13"/>
    <p:sldId id="2658" r:id="rId14"/>
    <p:sldId id="2657" r:id="rId15"/>
    <p:sldId id="2661" r:id="rId16"/>
  </p:sldIdLst>
  <p:sldSz cx="12192000" cy="6858000"/>
  <p:notesSz cx="6858000" cy="9144000"/>
  <p:defaultTextStyle>
    <a:defPPr>
      <a:defRPr lang="en-N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B" initials="F" lastIdx="2" clrIdx="0">
    <p:extLst>
      <p:ext uri="{19B8F6BF-5375-455C-9EA6-DF929625EA0E}">
        <p15:presenceInfo xmlns:p15="http://schemas.microsoft.com/office/powerpoint/2012/main" userId="FOB" providerId="None"/>
      </p:ext>
    </p:extLst>
  </p:cmAuthor>
  <p:cmAuthor id="2" name="Emmanuel Eto" initials="EE" lastIdx="2" clrIdx="1">
    <p:extLst>
      <p:ext uri="{19B8F6BF-5375-455C-9EA6-DF929625EA0E}">
        <p15:presenceInfo xmlns:p15="http://schemas.microsoft.com/office/powerpoint/2012/main" userId="3b1c9dcda900a03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9A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792" autoAdjust="0"/>
  </p:normalViewPr>
  <p:slideViewPr>
    <p:cSldViewPr snapToGrid="0">
      <p:cViewPr varScale="1">
        <p:scale>
          <a:sx n="111" d="100"/>
          <a:sy n="111" d="100"/>
        </p:scale>
        <p:origin x="73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F81FB8-BF77-490C-AE9F-38F168C0ECC6}" type="datetimeFigureOut">
              <a:rPr lang="en-NG" smtClean="0"/>
              <a:t>07/11/2025</a:t>
            </a:fld>
            <a:endParaRPr lang="en-N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54CF6F-B46C-49EE-9C65-57D1FC3096D5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423735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5F164083-C63B-498F-9AA4-EE02C5DD9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2" r="1" b="2364"/>
          <a:stretch/>
        </p:blipFill>
        <p:spPr>
          <a:xfrm>
            <a:off x="-191386" y="994632"/>
            <a:ext cx="4922874" cy="4116419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51248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43D02-7CE2-4917-90CF-B3C0F85819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59521-1025-4253-B2C4-09FB9D2EB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G" dirty="0"/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57D59C9A-D003-49F1-8AB2-B56EB95F5B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0364" y="-701815"/>
            <a:ext cx="8433918" cy="826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006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C90E1-17E1-4D67-9A0A-5490E087D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endParaRPr lang="en-N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908488-A4FE-4646-B907-678CA88D2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4C828-E204-4034-9196-55E99D4E3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66AE-E1C1-4B5A-9981-D6ED7614366C}" type="datetime8">
              <a:rPr lang="en-NG" smtClean="0"/>
              <a:t>07/11/2025 10:25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2CC24-E2FB-4D93-92C8-7CACEBABE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D7E034-F28D-4488-9838-C549FDE963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9" b="7319"/>
          <a:stretch/>
        </p:blipFill>
        <p:spPr>
          <a:xfrm>
            <a:off x="0" y="-103976"/>
            <a:ext cx="4338084" cy="3627428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44218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BF2CF-F88F-4A9E-B8B4-223658606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1E83-8BB8-44F5-92BB-48F12D1509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G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9D0AE1-6A32-45FD-81AD-5C9A4817FA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96641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6071E-9C67-4048-A4CC-961FEA706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8EFA6-7E8D-4BA1-9294-808FBB513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4484FE-AA1D-4235-927C-6044033B3F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F26279-C3C7-4949-AEDB-05D7D85A0C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5A8B2F-9ACE-442F-8343-AA69A0ABF6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0351E5-F0C8-410F-A0EA-8913F64BD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6565-B11C-43DD-9003-62DD428B456F}" type="datetime8">
              <a:rPr lang="en-NG" smtClean="0"/>
              <a:t>07/11/2025 10:25</a:t>
            </a:fld>
            <a:endParaRPr lang="en-N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44EF73-2328-47AA-90C8-CF62B883B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76D2A8-7CD9-4AF3-9780-1E831D336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9401" y="5367522"/>
            <a:ext cx="2743200" cy="365125"/>
          </a:xfrm>
          <a:prstGeom prst="rect">
            <a:avLst/>
          </a:prstGeom>
        </p:spPr>
        <p:txBody>
          <a:bodyPr/>
          <a:lstStyle/>
          <a:p>
            <a:fld id="{F4E23400-A6C1-40E6-8B6A-FB34305BDE88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388325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4538D-1B93-440E-ADFD-623FFBE9D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D765EC-76F6-4114-BCB9-4CA40C170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F1FD-3835-4FBE-BE49-28F251712F65}" type="datetime8">
              <a:rPr lang="en-NG" smtClean="0"/>
              <a:t>07/11/2025 10:25</a:t>
            </a:fld>
            <a:endParaRPr lang="en-N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A5F0AD-F3C2-4905-B5C5-6D9D0D422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ED46CD-519C-4B8B-A16B-424BCF00C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9401" y="5367522"/>
            <a:ext cx="2743200" cy="365125"/>
          </a:xfrm>
          <a:prstGeom prst="rect">
            <a:avLst/>
          </a:prstGeom>
        </p:spPr>
        <p:txBody>
          <a:bodyPr/>
          <a:lstStyle/>
          <a:p>
            <a:fld id="{F4E23400-A6C1-40E6-8B6A-FB34305BDE88}" type="slidenum">
              <a:rPr lang="en-NG" smtClean="0"/>
              <a:t>‹#›</a:t>
            </a:fld>
            <a:endParaRPr lang="en-NG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69301F29-4B0E-430E-8821-CBF7CDE606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491" y="0"/>
            <a:ext cx="70010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769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A992356-3A08-4667-8C6D-0664F56998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491" y="0"/>
            <a:ext cx="70010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961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470A8-6424-4BEE-A0BA-51E920A6A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2A776-1C88-4108-9B9D-8F1BFC2F0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D7F38-7837-4EF9-9010-A3CF79462E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782839-6AD3-45B2-9968-5F27C2CA5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B5D7-2A78-4175-B282-F2CAD926D61B}" type="datetime8">
              <a:rPr lang="en-NG" smtClean="0"/>
              <a:t>07/11/2025 10:25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F9EE5C-A04E-4598-8464-4FCFD1D3D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7A37DB-2168-4DB4-8B81-F5B584C0E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9401" y="5367522"/>
            <a:ext cx="2743200" cy="365125"/>
          </a:xfrm>
          <a:prstGeom prst="rect">
            <a:avLst/>
          </a:prstGeom>
        </p:spPr>
        <p:txBody>
          <a:bodyPr/>
          <a:lstStyle/>
          <a:p>
            <a:fld id="{F4E23400-A6C1-40E6-8B6A-FB34305BDE88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326578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87B35-1A31-4017-A118-F9CAF6C0A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C6FDCA-3E05-49DD-878F-12D662922B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G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C4B57-6707-4672-866C-440B8A334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D33C3D-C14C-453B-9274-CEB32EA23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037D0-506D-49EC-8863-6F1F72A8504C}" type="datetime8">
              <a:rPr lang="en-NG" smtClean="0"/>
              <a:t>07/11/2025 10:25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AC79B-816F-4028-9651-7C3BC489A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8A5DF3-FE50-4479-875A-5A16599DA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9401" y="5367522"/>
            <a:ext cx="2743200" cy="365125"/>
          </a:xfrm>
          <a:prstGeom prst="rect">
            <a:avLst/>
          </a:prstGeom>
        </p:spPr>
        <p:txBody>
          <a:bodyPr/>
          <a:lstStyle/>
          <a:p>
            <a:fld id="{F4E23400-A6C1-40E6-8B6A-FB34305BDE88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932851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B323-D84C-4814-8525-D6E829FE2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68D854-C423-4492-B315-A87EDFABF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499CFE-9333-418A-ACF4-82DD2A345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8541A-323F-42A2-AAB0-EA8D06BEB39F}" type="datetime8">
              <a:rPr lang="en-NG" smtClean="0"/>
              <a:t>07/11/2025 10:25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C639F-894F-4EBA-A430-EEA0043FF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7C587F-D0E5-49C4-99A0-D7533430A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9401" y="5367522"/>
            <a:ext cx="2743200" cy="365125"/>
          </a:xfrm>
          <a:prstGeom prst="rect">
            <a:avLst/>
          </a:prstGeom>
        </p:spPr>
        <p:txBody>
          <a:bodyPr/>
          <a:lstStyle/>
          <a:p>
            <a:fld id="{F4E23400-A6C1-40E6-8B6A-FB34305BDE88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1884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2C2BAE-3E09-41C4-A706-317114C55E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20CACC-E51C-4632-87AC-E2C4F5ADE9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58DDD-F70A-4A03-A11E-C1ADA9087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1BDA7-3F11-47AF-85A8-788A922FBC08}" type="datetime8">
              <a:rPr lang="en-NG" smtClean="0"/>
              <a:t>07/11/2025 10:25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2D0C1-76E2-4D6D-BF6D-BEEA95DC4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8D128A-C2AF-4471-A482-38AB20C57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9401" y="5367522"/>
            <a:ext cx="2743200" cy="365125"/>
          </a:xfrm>
          <a:prstGeom prst="rect">
            <a:avLst/>
          </a:prstGeom>
        </p:spPr>
        <p:txBody>
          <a:bodyPr/>
          <a:lstStyle/>
          <a:p>
            <a:fld id="{F4E23400-A6C1-40E6-8B6A-FB34305BDE88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175470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77685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ey Takeawa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A3D8856B-7A24-4C55-9910-ED81BFA0A0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415A3-6E46-4BC3-B867-3A6A61D0F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AF15B2-48EE-4F69-B2F2-4DE0A81E1A62}" type="datetime8">
              <a:rPr lang="en-NG" smtClean="0"/>
              <a:t>07/11/2025 10:25</a:t>
            </a:fld>
            <a:endParaRPr lang="en-US" dirty="0"/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3B3118EB-9968-4E6E-B2B6-A76765DCFA4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7101510" y="2431280"/>
            <a:ext cx="4288971" cy="305512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ABAA64D-DEC0-453B-A9D7-7183AF0CE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19230" y="6356351"/>
            <a:ext cx="3152912" cy="365125"/>
          </a:xfrm>
        </p:spPr>
        <p:txBody>
          <a:bodyPr/>
          <a:lstStyle>
            <a:lvl1pPr algn="l"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74F7F62-A2D6-471E-83D8-44BA2699C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0345" y="6356351"/>
            <a:ext cx="843455" cy="365125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8F189-31A8-4BA7-80D9-4A40A4E2B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834820" y="-3975"/>
            <a:ext cx="0" cy="2159347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4EE86B4-3F11-45CB-96F9-7D1AB761A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507" y="1761891"/>
            <a:ext cx="4288971" cy="532862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25000"/>
              </a:lnSpc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5723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BFE3E-14BB-4DC6-A806-1E62C1D2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138" y="1360310"/>
            <a:ext cx="2909309" cy="657882"/>
          </a:xfrm>
          <a:prstGeom prst="rect">
            <a:avLst/>
          </a:prstGeom>
        </p:spPr>
        <p:txBody>
          <a:bodyPr anchor="ctr"/>
          <a:lstStyle>
            <a:lvl1pPr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EFD7EF65-6DE9-4029-B3A0-F08E11BC9E5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795753"/>
            <a:ext cx="12192000" cy="40622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123B9F8E-DAD6-45B2-B55B-B070484318C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109845" y="1075510"/>
            <a:ext cx="5293260" cy="140877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CF9177-0C51-4496-B5AE-7ED4F8F3A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DF2632C-F1F7-4CD2-B6B5-23CB4530DA9D}" type="datetime8">
              <a:rPr lang="en-NG" smtClean="0"/>
              <a:t>07/11/2025 10:25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7A035F-C837-4CCA-BB19-CE656F057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E2F927-F23D-4ABB-BEC9-11C2CC69D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5244728-2BE1-4CB4-A19E-903E75BD8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689250"/>
            <a:ext cx="160637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021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5A0B3F-7373-4086-80FD-0F268F6DF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392C5F-F3DF-4581-ABCA-578FA5C61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2D294-894B-46DD-9E47-C19C696DEC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8BE64-79B4-4FE1-A7B3-37F2845E92F7}" type="datetime8">
              <a:rPr lang="en-NG" smtClean="0"/>
              <a:t>07/11/2025 10:25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2956F-8F4C-4722-9C27-F46DFD17F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G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A073F0-FAC0-0A5E-A0D9-A55EBDE3D6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79" r="1380" b="-3900"/>
          <a:stretch/>
        </p:blipFill>
        <p:spPr>
          <a:xfrm>
            <a:off x="9083066" y="6197675"/>
            <a:ext cx="2270734" cy="367301"/>
          </a:xfrm>
          <a:prstGeom prst="rect">
            <a:avLst/>
          </a:prstGeom>
        </p:spPr>
      </p:pic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9C27875-F1DD-F4A7-A0DB-AD0751732DE2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483" y="368449"/>
            <a:ext cx="1416317" cy="26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280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1562683" y="299207"/>
            <a:ext cx="198747" cy="54110"/>
            <a:chOff x="9002967" y="435292"/>
            <a:chExt cx="298120" cy="81177"/>
          </a:xfrm>
        </p:grpSpPr>
        <p:cxnSp>
          <p:nvCxnSpPr>
            <p:cNvPr id="11" name="Straight Connector 10"/>
            <p:cNvCxnSpPr/>
            <p:nvPr userDrawn="1"/>
          </p:nvCxnSpPr>
          <p:spPr>
            <a:xfrm>
              <a:off x="9002967" y="435292"/>
              <a:ext cx="2981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9002967" y="516469"/>
              <a:ext cx="2981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27952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2" r:id="rId3"/>
  </p:sldLayoutIdLst>
  <p:hf sldNum="0" hdr="0" dt="0"/>
  <p:txStyles>
    <p:titleStyle>
      <a:lvl1pPr algn="l" defTabSz="609539" rtl="0" eaLnBrk="1" latinLnBrk="0" hangingPunct="1">
        <a:lnSpc>
          <a:spcPct val="90000"/>
        </a:lnSpc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2385" indent="-152385" algn="l" defTabSz="609539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866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indent="-152385" algn="l" defTabSz="609539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24" indent="-152385" algn="l" defTabSz="609539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1066693" indent="-152385" algn="l" defTabSz="609539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3" indent="-152385" algn="l" defTabSz="609539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76232" indent="-152385" algn="l" defTabSz="609539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981002" indent="-152385" algn="l" defTabSz="609539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285771" indent="-152385" algn="l" defTabSz="609539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590541" indent="-152385" algn="l" defTabSz="609539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770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539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309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078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3848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617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387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156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4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B4EECF4-F361-DE98-980D-A58E81FF7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575" y="487017"/>
            <a:ext cx="3260034" cy="206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857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ABB365-BE04-3466-5CF4-9E92EE33CEA0}"/>
              </a:ext>
            </a:extLst>
          </p:cNvPr>
          <p:cNvSpPr txBox="1"/>
          <p:nvPr/>
        </p:nvSpPr>
        <p:spPr>
          <a:xfrm>
            <a:off x="1503680" y="802483"/>
            <a:ext cx="6380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Training Objectives &amp; Agenda</a:t>
            </a:r>
            <a:endParaRPr lang="en-US" sz="1100" b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C8F43E-CC44-AEFE-DD2F-53921DC19D70}"/>
              </a:ext>
            </a:extLst>
          </p:cNvPr>
          <p:cNvSpPr txBox="1"/>
          <p:nvPr/>
        </p:nvSpPr>
        <p:spPr>
          <a:xfrm>
            <a:off x="6261652" y="16995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770E3C-223B-C688-9D1A-E288D5DE869F}"/>
              </a:ext>
            </a:extLst>
          </p:cNvPr>
          <p:cNvSpPr txBox="1"/>
          <p:nvPr/>
        </p:nvSpPr>
        <p:spPr>
          <a:xfrm>
            <a:off x="948679" y="1475035"/>
            <a:ext cx="8093882" cy="4442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b="1" u="sng" dirty="0">
                <a:solidFill>
                  <a:schemeClr val="accent1">
                    <a:lumMod val="50000"/>
                  </a:schemeClr>
                </a:solidFill>
              </a:rPr>
              <a:t>Agenda</a:t>
            </a:r>
            <a:endParaRPr lang="en-US" u="sng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Introduction &amp; Importance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Core Architecture &amp; Data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Design Workflow &amp; Analysis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Automation &amp; Field Tools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Dashboards &amp; Case Study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Hands‑On Demo &amp; Next Steps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Assessment</a:t>
            </a:r>
          </a:p>
        </p:txBody>
      </p:sp>
    </p:spTree>
    <p:extLst>
      <p:ext uri="{BB962C8B-B14F-4D97-AF65-F5344CB8AC3E}">
        <p14:creationId xmlns:p14="http://schemas.microsoft.com/office/powerpoint/2010/main" val="678572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6EAB891-8F99-D605-3615-0830B9F5AD6B}"/>
              </a:ext>
            </a:extLst>
          </p:cNvPr>
          <p:cNvSpPr txBox="1"/>
          <p:nvPr/>
        </p:nvSpPr>
        <p:spPr>
          <a:xfrm>
            <a:off x="743778" y="1968193"/>
            <a:ext cx="897934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Visualize Complex Networks</a:t>
            </a:r>
            <a:br>
              <a:rPr lang="en-US" sz="1600" dirty="0"/>
            </a:br>
            <a:r>
              <a:rPr lang="en-US" sz="1600" i="1" dirty="0"/>
              <a:t>See every strand, splice, and cabinet on a map for clearer planning.</a:t>
            </a:r>
            <a:br>
              <a:rPr lang="en-US" sz="1600" dirty="0"/>
            </a:br>
            <a:r>
              <a:rPr lang="en-US" sz="1600" i="1" dirty="0"/>
              <a:t>Reduces manual errors and speeds up decision making.</a:t>
            </a:r>
            <a:endParaRPr lang="en-US" sz="1600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Data-Driven Capacity Planning</a:t>
            </a:r>
            <a:br>
              <a:rPr lang="en-US" sz="1600" dirty="0"/>
            </a:br>
            <a:r>
              <a:rPr lang="en-US" sz="1600" i="1" dirty="0"/>
              <a:t>Overlay usage, demand, and demographic layers to forecast growth.</a:t>
            </a:r>
            <a:br>
              <a:rPr lang="en-US" sz="1600" dirty="0"/>
            </a:br>
            <a:r>
              <a:rPr lang="en-US" sz="1600" i="1" dirty="0"/>
              <a:t>Supports cost forecasts and investment prioritization.</a:t>
            </a:r>
            <a:endParaRPr lang="en-US" sz="1600" dirty="0"/>
          </a:p>
          <a:p>
            <a:endParaRPr lang="en-GB"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7F48B246-3EE2-2F32-BDF5-DBB9404A9D3A}"/>
              </a:ext>
            </a:extLst>
          </p:cNvPr>
          <p:cNvSpPr txBox="1">
            <a:spLocks/>
          </p:cNvSpPr>
          <p:nvPr/>
        </p:nvSpPr>
        <p:spPr>
          <a:xfrm>
            <a:off x="2045419" y="130045"/>
            <a:ext cx="2574205" cy="4283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Introduction to Network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ADABDFC-6DCC-70EC-B19F-ED321F0CB1DF}"/>
              </a:ext>
            </a:extLst>
          </p:cNvPr>
          <p:cNvSpPr txBox="1">
            <a:spLocks/>
          </p:cNvSpPr>
          <p:nvPr/>
        </p:nvSpPr>
        <p:spPr>
          <a:xfrm>
            <a:off x="42632" y="130045"/>
            <a:ext cx="1903078" cy="428368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Technology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49A1B0F-9606-B189-3DA4-55C7F278A9DC}"/>
              </a:ext>
            </a:extLst>
          </p:cNvPr>
          <p:cNvCxnSpPr/>
          <p:nvPr/>
        </p:nvCxnSpPr>
        <p:spPr>
          <a:xfrm>
            <a:off x="1986334" y="128999"/>
            <a:ext cx="0" cy="41940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3997D56-C0AB-83B6-90CA-518B026EC21E}"/>
              </a:ext>
            </a:extLst>
          </p:cNvPr>
          <p:cNvSpPr txBox="1"/>
          <p:nvPr/>
        </p:nvSpPr>
        <p:spPr>
          <a:xfrm>
            <a:off x="1818640" y="925493"/>
            <a:ext cx="6126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/>
              <a:t>Why GIS Matters in Telecom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09887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35B099-4EA5-DEC6-FF52-C732B456916C}"/>
              </a:ext>
            </a:extLst>
          </p:cNvPr>
          <p:cNvSpPr txBox="1"/>
          <p:nvPr/>
        </p:nvSpPr>
        <p:spPr>
          <a:xfrm>
            <a:off x="894428" y="755374"/>
            <a:ext cx="10403143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GIS Architecture in Telecom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Core Components: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Data, Software, Hardware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High-quality geospatial data fuels analysis; software processes insights.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Robust servers and field devices ensure reliable access and performance.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Common Platforms: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ArcGIS, QGIS,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OpenLayers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ArcGIS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offers enterprise tools;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QGIS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 is free and extensible.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1" i="1" dirty="0" err="1">
                <a:solidFill>
                  <a:schemeClr val="accent1">
                    <a:lumMod val="50000"/>
                  </a:schemeClr>
                </a:solidFill>
              </a:rPr>
              <a:t>OpenLayers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powers custom web maps for real-time interactions.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Enterprise Integration: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ERP, OSS/BSS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Sync asset registers with billing, provisioning, and CRM systems.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Eliminates data silos and accelerates service delivery.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Architecture Diagram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Illustrates data flow from field collection to dashboards.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Highlights integration points and security layers.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D11BB0-9EBD-90E8-F9B0-7EC51618182C}"/>
              </a:ext>
            </a:extLst>
          </p:cNvPr>
          <p:cNvSpPr txBox="1">
            <a:spLocks/>
          </p:cNvSpPr>
          <p:nvPr/>
        </p:nvSpPr>
        <p:spPr>
          <a:xfrm>
            <a:off x="2045419" y="130045"/>
            <a:ext cx="2869477" cy="4283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Types of Networks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B3EFA974-D4A2-F0EE-478B-9E5F38874573}"/>
              </a:ext>
            </a:extLst>
          </p:cNvPr>
          <p:cNvSpPr txBox="1">
            <a:spLocks/>
          </p:cNvSpPr>
          <p:nvPr/>
        </p:nvSpPr>
        <p:spPr>
          <a:xfrm>
            <a:off x="42632" y="130045"/>
            <a:ext cx="1903078" cy="428368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Technology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2D70DB6-6591-BCEB-FAE4-15BC87D14D56}"/>
              </a:ext>
            </a:extLst>
          </p:cNvPr>
          <p:cNvCxnSpPr/>
          <p:nvPr/>
        </p:nvCxnSpPr>
        <p:spPr>
          <a:xfrm>
            <a:off x="1986334" y="128999"/>
            <a:ext cx="0" cy="41940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267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747A55-C14C-C3C7-E064-CA81F326E87A}"/>
              </a:ext>
            </a:extLst>
          </p:cNvPr>
          <p:cNvSpPr txBox="1"/>
          <p:nvPr/>
        </p:nvSpPr>
        <p:spPr>
          <a:xfrm>
            <a:off x="607218" y="880604"/>
            <a:ext cx="10889449" cy="5862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b="1" u="sng" dirty="0">
                <a:solidFill>
                  <a:schemeClr val="accent1">
                    <a:lumMod val="50000"/>
                  </a:schemeClr>
                </a:solidFill>
              </a:rPr>
              <a:t>Data Sources &amp; Management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Geospatial Data: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Satellite, LiDAR, Aerial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High-resolution imagery and elevation data support precision mapping.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Enables line‑of‑sight and terrain analyses for route planning.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Attribute Data: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Customer, Inventory, Logs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Tie network geometry to customer details, material stocks, and maintenance records.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Ensures traceability of changes and rapid issue resolution.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Quality &amp; Standards: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Adopt metadata and validation standards to maintain data integrity.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Facilitates data sharing across departments and vendors.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Activity: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Identify Local Data Gaps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Teams list missing layers and propose acquisition methods.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Promotes ownership of data quality in each region.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endParaRPr lang="en-US" sz="1800" u="sng" kern="100" dirty="0">
              <a:solidFill>
                <a:srgbClr val="0070C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CA16EBB1-3AE2-A238-9BB6-874E85BA7CEE}"/>
              </a:ext>
            </a:extLst>
          </p:cNvPr>
          <p:cNvSpPr txBox="1">
            <a:spLocks/>
          </p:cNvSpPr>
          <p:nvPr/>
        </p:nvSpPr>
        <p:spPr>
          <a:xfrm>
            <a:off x="2045419" y="130045"/>
            <a:ext cx="2574205" cy="4283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Network Topologies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09CB3249-2E1D-6E24-2235-E2095BD36284}"/>
              </a:ext>
            </a:extLst>
          </p:cNvPr>
          <p:cNvSpPr txBox="1">
            <a:spLocks/>
          </p:cNvSpPr>
          <p:nvPr/>
        </p:nvSpPr>
        <p:spPr>
          <a:xfrm>
            <a:off x="42632" y="130045"/>
            <a:ext cx="1903078" cy="428368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Technology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25B7FD4-948D-4A28-29F6-0624BE93E5DD}"/>
              </a:ext>
            </a:extLst>
          </p:cNvPr>
          <p:cNvCxnSpPr/>
          <p:nvPr/>
        </p:nvCxnSpPr>
        <p:spPr>
          <a:xfrm>
            <a:off x="1986334" y="128999"/>
            <a:ext cx="0" cy="41940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2563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34C20-D2D1-8AF5-60E5-F45B70997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68D9C15-A963-9013-B4C5-D1BAD8470CE5}"/>
              </a:ext>
            </a:extLst>
          </p:cNvPr>
          <p:cNvSpPr txBox="1"/>
          <p:nvPr/>
        </p:nvSpPr>
        <p:spPr>
          <a:xfrm>
            <a:off x="607218" y="880604"/>
            <a:ext cx="10889449" cy="5031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b="1" u="sng" dirty="0">
                <a:solidFill>
                  <a:schemeClr val="accent1">
                    <a:lumMod val="50000"/>
                  </a:schemeClr>
                </a:solidFill>
              </a:rPr>
              <a:t>Mapping &amp; Visualization</a:t>
            </a:r>
            <a:endParaRPr lang="en-US" u="sng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Map Types: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Topo, Thematic, Network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Topo maps show terrain; thematic highlight utilization or risk zones.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Network maps trace fiber routes and connectivity paths.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Symbolization: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Routes, Splicers, Nodes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Use consistent symbols and color codes for clarity in the field.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Custom legends aid quick interpretation by technicians.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2D vs. 3D Views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2D for speed; 3D for complex urban or indoor scenarios.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3D uncovers elevation conflicts and improves planning accuracy.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Demo: Thematic Map of Utilization</a:t>
            </a:r>
            <a:br>
              <a:rPr lang="en-US" dirty="0"/>
            </a:br>
            <a:endParaRPr lang="en-U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76A6BB25-1DD7-0904-A0DF-3636B416EA1A}"/>
              </a:ext>
            </a:extLst>
          </p:cNvPr>
          <p:cNvSpPr txBox="1">
            <a:spLocks/>
          </p:cNvSpPr>
          <p:nvPr/>
        </p:nvSpPr>
        <p:spPr>
          <a:xfrm>
            <a:off x="2045419" y="130045"/>
            <a:ext cx="2574205" cy="4283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Network Topologies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B58C57EE-0683-39EA-3E84-506C0B6F32CE}"/>
              </a:ext>
            </a:extLst>
          </p:cNvPr>
          <p:cNvSpPr txBox="1">
            <a:spLocks/>
          </p:cNvSpPr>
          <p:nvPr/>
        </p:nvSpPr>
        <p:spPr>
          <a:xfrm>
            <a:off x="42632" y="130045"/>
            <a:ext cx="1903078" cy="428368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Technology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9BB6376-EC9D-3289-42DC-166FF3BA1C85}"/>
              </a:ext>
            </a:extLst>
          </p:cNvPr>
          <p:cNvCxnSpPr/>
          <p:nvPr/>
        </p:nvCxnSpPr>
        <p:spPr>
          <a:xfrm>
            <a:off x="1986334" y="128999"/>
            <a:ext cx="0" cy="41940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0995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5CE5F6-8040-207C-F6E8-09D70CD60BCC}"/>
              </a:ext>
            </a:extLst>
          </p:cNvPr>
          <p:cNvSpPr txBox="1"/>
          <p:nvPr/>
        </p:nvSpPr>
        <p:spPr>
          <a:xfrm>
            <a:off x="704850" y="654747"/>
            <a:ext cx="11125200" cy="5550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en-US" b="1" u="sng" dirty="0">
                <a:solidFill>
                  <a:schemeClr val="accent1">
                    <a:lumMod val="50000"/>
                  </a:schemeClr>
                </a:solidFill>
              </a:rPr>
              <a:t>Fiber Network Design Workflow</a:t>
            </a:r>
            <a:endParaRPr lang="en-US" u="sng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Stages: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Plan ➔ Design ➔ Construct ➔ Maintain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Planning sets objectives; design defines routes and materials.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Construction and maintenance close the loop with as‑built updates.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Roles &amp; Deliverables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Planner creates corridor analysis; designer drafts alignments.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Field techs collect build data; managers monitor KPIs.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Flowchart: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End‑to‑End Process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Visual flow from initial survey through reporting.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Identifies handoff points and review gates.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69B81EF8-572A-E99D-DE51-342AC5EE59C8}"/>
              </a:ext>
            </a:extLst>
          </p:cNvPr>
          <p:cNvSpPr txBox="1">
            <a:spLocks/>
          </p:cNvSpPr>
          <p:nvPr/>
        </p:nvSpPr>
        <p:spPr>
          <a:xfrm>
            <a:off x="2045420" y="130045"/>
            <a:ext cx="3891554" cy="4283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7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IP Addressing in Service Networks 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389C11C1-2BC4-58A5-82DE-4A82AD8101CC}"/>
              </a:ext>
            </a:extLst>
          </p:cNvPr>
          <p:cNvSpPr txBox="1">
            <a:spLocks/>
          </p:cNvSpPr>
          <p:nvPr/>
        </p:nvSpPr>
        <p:spPr>
          <a:xfrm>
            <a:off x="42632" y="130045"/>
            <a:ext cx="1903078" cy="428368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Technology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6B7937-DD4E-3F82-0080-56210AADCACA}"/>
              </a:ext>
            </a:extLst>
          </p:cNvPr>
          <p:cNvCxnSpPr/>
          <p:nvPr/>
        </p:nvCxnSpPr>
        <p:spPr>
          <a:xfrm>
            <a:off x="1986334" y="128999"/>
            <a:ext cx="0" cy="41940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4909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3D9D20C-7DFB-CE6F-660A-AC068D76C21F}"/>
              </a:ext>
            </a:extLst>
          </p:cNvPr>
          <p:cNvSpPr txBox="1"/>
          <p:nvPr/>
        </p:nvSpPr>
        <p:spPr>
          <a:xfrm>
            <a:off x="695325" y="1053702"/>
            <a:ext cx="10620375" cy="4823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  <a:buNone/>
            </a:pPr>
            <a:r>
              <a:rPr lang="en-US" b="1" u="sng" dirty="0">
                <a:solidFill>
                  <a:schemeClr val="accent1">
                    <a:lumMod val="50000"/>
                  </a:schemeClr>
                </a:solidFill>
              </a:rPr>
              <a:t>Route Planning &amp; Optimization</a:t>
            </a:r>
            <a:endParaRPr lang="en-US" u="sng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Criteria: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Right‑of‑Way, Terrain, Cost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Evaluate permits, land use, and physical obstacles.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Balance cost and performance for optimal ROI.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Analysis Tools: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Buffer, Cost‑Distance, Network Analyst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Buffers protect against hazards; cost‑distance finds cheapest paths.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Network Analyst models connectivity and failure scenarios.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BE17874A-7B7F-B51F-71E2-45AC79FC1673}"/>
              </a:ext>
            </a:extLst>
          </p:cNvPr>
          <p:cNvSpPr txBox="1">
            <a:spLocks/>
          </p:cNvSpPr>
          <p:nvPr/>
        </p:nvSpPr>
        <p:spPr>
          <a:xfrm>
            <a:off x="2045420" y="130045"/>
            <a:ext cx="1221656" cy="4283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OSI Model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E7E59553-8837-1ACC-9FDE-976BBE4CEB01}"/>
              </a:ext>
            </a:extLst>
          </p:cNvPr>
          <p:cNvSpPr txBox="1">
            <a:spLocks/>
          </p:cNvSpPr>
          <p:nvPr/>
        </p:nvSpPr>
        <p:spPr>
          <a:xfrm>
            <a:off x="42632" y="130045"/>
            <a:ext cx="1903078" cy="428368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Technology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9F5E9D7-6153-3F89-47B3-BC7CDD56BEDD}"/>
              </a:ext>
            </a:extLst>
          </p:cNvPr>
          <p:cNvCxnSpPr/>
          <p:nvPr/>
        </p:nvCxnSpPr>
        <p:spPr>
          <a:xfrm>
            <a:off x="1986334" y="128999"/>
            <a:ext cx="0" cy="41940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6400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87AC68-C9C8-E4BF-DDC6-B51B61B3DA42}"/>
              </a:ext>
            </a:extLst>
          </p:cNvPr>
          <p:cNvSpPr txBox="1"/>
          <p:nvPr/>
        </p:nvSpPr>
        <p:spPr>
          <a:xfrm>
            <a:off x="504826" y="1184329"/>
            <a:ext cx="10782300" cy="5447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b="1" u="sng" dirty="0">
                <a:solidFill>
                  <a:schemeClr val="accent1">
                    <a:lumMod val="50000"/>
                  </a:schemeClr>
                </a:solidFill>
              </a:rPr>
              <a:t>Spatial Analysis for Capacity Planning</a:t>
            </a:r>
            <a:endParaRPr lang="en-US" u="sng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Demand &amp; Traffic Heatmaps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Visualize subscriber density and usage peaks on maps.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Prioritize expansions where heat intensifies over time.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Growth Forecasting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Integrate census or utility data to predict future hotspots.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Model scenarios: moderate vs. aggressive growth.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Scenario Modeling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Simulate adding splits or higher‑count cables.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Estimate cost and capacity uplift for each scenario.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Group Activity: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Heatmap Creation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Teams build a utilization heatmap in ArcGIS Pro.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Present findings and recommended next steps.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0E931069-8AC9-BD28-751A-67E3989E9D4A}"/>
              </a:ext>
            </a:extLst>
          </p:cNvPr>
          <p:cNvSpPr txBox="1">
            <a:spLocks/>
          </p:cNvSpPr>
          <p:nvPr/>
        </p:nvSpPr>
        <p:spPr>
          <a:xfrm>
            <a:off x="2045419" y="130045"/>
            <a:ext cx="2964731" cy="4283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Key Networking Protocols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5817836E-A718-0480-DAB4-A23DC5B91F72}"/>
              </a:ext>
            </a:extLst>
          </p:cNvPr>
          <p:cNvSpPr txBox="1">
            <a:spLocks/>
          </p:cNvSpPr>
          <p:nvPr/>
        </p:nvSpPr>
        <p:spPr>
          <a:xfrm>
            <a:off x="42632" y="130045"/>
            <a:ext cx="1903078" cy="428368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Technology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B4C5687-60CA-8C90-6B98-FFB024A45E76}"/>
              </a:ext>
            </a:extLst>
          </p:cNvPr>
          <p:cNvCxnSpPr/>
          <p:nvPr/>
        </p:nvCxnSpPr>
        <p:spPr>
          <a:xfrm>
            <a:off x="1986334" y="128999"/>
            <a:ext cx="0" cy="41940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1426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866AB7-FFAA-6F1D-CD6D-90248F5FE96B}"/>
              </a:ext>
            </a:extLst>
          </p:cNvPr>
          <p:cNvSpPr txBox="1"/>
          <p:nvPr/>
        </p:nvSpPr>
        <p:spPr>
          <a:xfrm>
            <a:off x="400050" y="649136"/>
            <a:ext cx="11144250" cy="5550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en-US" b="1" u="sng" dirty="0">
                <a:solidFill>
                  <a:schemeClr val="accent1">
                    <a:lumMod val="50000"/>
                  </a:schemeClr>
                </a:solidFill>
              </a:rPr>
              <a:t>Automation in GIS</a:t>
            </a:r>
            <a:endParaRPr lang="en-US" u="sng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Scripting &amp; APIs: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Python, JavaScript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Automate repetitive tasks: data prep, styling, spatial ops.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Access GIS functions programmatically via REST or SDKs.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ETL Workflows: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FME, Model Builder, Custom Scripts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Move data between systems and transform formats at scale.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Trigger workflows on schedule or data changes.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Automated Reports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Generate weekly capacity or outage reports automatically.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2EB5BD1-D96D-A060-BE76-9A0EBE938B54}"/>
              </a:ext>
            </a:extLst>
          </p:cNvPr>
          <p:cNvSpPr txBox="1">
            <a:spLocks/>
          </p:cNvSpPr>
          <p:nvPr/>
        </p:nvSpPr>
        <p:spPr>
          <a:xfrm>
            <a:off x="2045419" y="130045"/>
            <a:ext cx="5190267" cy="4283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Advanced Network Troubleshooting Tools 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0F78E657-D810-1662-A474-91DBA1641D4E}"/>
              </a:ext>
            </a:extLst>
          </p:cNvPr>
          <p:cNvSpPr txBox="1">
            <a:spLocks/>
          </p:cNvSpPr>
          <p:nvPr/>
        </p:nvSpPr>
        <p:spPr>
          <a:xfrm>
            <a:off x="42632" y="130045"/>
            <a:ext cx="1903078" cy="428368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Technology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D0C2E6D-9096-27C6-6402-118C39AF7AC5}"/>
              </a:ext>
            </a:extLst>
          </p:cNvPr>
          <p:cNvCxnSpPr/>
          <p:nvPr/>
        </p:nvCxnSpPr>
        <p:spPr>
          <a:xfrm>
            <a:off x="1986334" y="128999"/>
            <a:ext cx="0" cy="41940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1906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6B2D1-881B-A5E1-0D45-D02CDE86C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7CC34D-27CD-26D0-5DCC-1A68921D34FB}"/>
              </a:ext>
            </a:extLst>
          </p:cNvPr>
          <p:cNvSpPr txBox="1"/>
          <p:nvPr/>
        </p:nvSpPr>
        <p:spPr>
          <a:xfrm>
            <a:off x="523875" y="992499"/>
            <a:ext cx="11144250" cy="5550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Field Data Collection &amp; Mobile GIS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Tools: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Collector,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QField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, Survey123, KOBO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CCollect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Capture splice locations, pole IDs, and photos in one app.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Ensure data consistency with smart forms and domains.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GPS Accuracy &amp; Offline Sync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Use differential correction for sub‑meter precision.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Work offline in the field and sync when back online.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Validation &amp; QC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Implement required fields, data types, and range checks.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Review incoming data in desktop GIS before final approval.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9E7B1639-8ADB-6882-031D-600DC1145234}"/>
              </a:ext>
            </a:extLst>
          </p:cNvPr>
          <p:cNvSpPr txBox="1">
            <a:spLocks/>
          </p:cNvSpPr>
          <p:nvPr/>
        </p:nvSpPr>
        <p:spPr>
          <a:xfrm>
            <a:off x="2045419" y="130045"/>
            <a:ext cx="5190267" cy="4283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7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Network Security in the Core 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228BF286-2A8B-7561-B951-9CC8BF43A52D}"/>
              </a:ext>
            </a:extLst>
          </p:cNvPr>
          <p:cNvSpPr txBox="1">
            <a:spLocks/>
          </p:cNvSpPr>
          <p:nvPr/>
        </p:nvSpPr>
        <p:spPr>
          <a:xfrm>
            <a:off x="42632" y="130045"/>
            <a:ext cx="1903078" cy="428368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Technology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4B93258-9AE6-C8EE-FE20-63463CF8A4EF}"/>
              </a:ext>
            </a:extLst>
          </p:cNvPr>
          <p:cNvCxnSpPr/>
          <p:nvPr/>
        </p:nvCxnSpPr>
        <p:spPr>
          <a:xfrm>
            <a:off x="1986334" y="128999"/>
            <a:ext cx="0" cy="41940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916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B428DB-736E-F9AB-1163-424FD578E739}"/>
              </a:ext>
            </a:extLst>
          </p:cNvPr>
          <p:cNvSpPr txBox="1"/>
          <p:nvPr/>
        </p:nvSpPr>
        <p:spPr>
          <a:xfrm>
            <a:off x="344804" y="1041804"/>
            <a:ext cx="10963275" cy="5550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en-US" b="1" u="sng" dirty="0">
                <a:solidFill>
                  <a:schemeClr val="accent1">
                    <a:lumMod val="50000"/>
                  </a:schemeClr>
                </a:solidFill>
              </a:rPr>
              <a:t>Integrating GIS with Operations</a:t>
            </a:r>
            <a:endParaRPr lang="en-US" u="sng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GIS +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SmartOLT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&amp; Inventory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Link PON split ratios and OLT configs directly to maps.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Reflect stock levels and reduce truck rolls.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Outage Detection &amp; Mapping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Ingest SNMP or API feeds to auto-plot outages in real time.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Enable rapid dispatch via GIS-driven work orders.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Case Study: Automated PON Mapping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Review a live implementation where outages sync to GIS.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Performance improvements and challenges.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8BD85DF9-8980-55A7-CE91-324B789B5847}"/>
              </a:ext>
            </a:extLst>
          </p:cNvPr>
          <p:cNvSpPr txBox="1">
            <a:spLocks/>
          </p:cNvSpPr>
          <p:nvPr/>
        </p:nvSpPr>
        <p:spPr>
          <a:xfrm>
            <a:off x="2045419" y="130045"/>
            <a:ext cx="2183681" cy="4283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dirty="0">
                <a:solidFill>
                  <a:srgbClr val="002060"/>
                </a:solidFill>
                <a:latin typeface="Candara" panose="020E0502030303020204" pitchFamily="34" charset="0"/>
              </a:rPr>
              <a:t>Bandwidth &amp; Speed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23BD659A-69E9-876F-7A36-0BB56ED38FBE}"/>
              </a:ext>
            </a:extLst>
          </p:cNvPr>
          <p:cNvSpPr txBox="1">
            <a:spLocks/>
          </p:cNvSpPr>
          <p:nvPr/>
        </p:nvSpPr>
        <p:spPr>
          <a:xfrm>
            <a:off x="42632" y="130045"/>
            <a:ext cx="1903078" cy="428368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Technology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3917CFE-6630-7480-37BE-9093004553F7}"/>
              </a:ext>
            </a:extLst>
          </p:cNvPr>
          <p:cNvCxnSpPr/>
          <p:nvPr/>
        </p:nvCxnSpPr>
        <p:spPr>
          <a:xfrm>
            <a:off x="1986334" y="128999"/>
            <a:ext cx="0" cy="41940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2494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B3AABA-92A5-E07A-2798-68435DEBF480}"/>
              </a:ext>
            </a:extLst>
          </p:cNvPr>
          <p:cNvSpPr txBox="1"/>
          <p:nvPr/>
        </p:nvSpPr>
        <p:spPr>
          <a:xfrm>
            <a:off x="295274" y="1110030"/>
            <a:ext cx="11325225" cy="3888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en-US" b="1" u="sng" dirty="0">
                <a:solidFill>
                  <a:schemeClr val="accent1">
                    <a:lumMod val="50000"/>
                  </a:schemeClr>
                </a:solidFill>
              </a:rPr>
              <a:t>Case Study &amp; Hands‑On Demo</a:t>
            </a:r>
            <a:endParaRPr lang="en-US" u="sng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Project Overview &amp; Results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Summarize objectives, timelines, and GIS’s role.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Highlight efficiency gains and error reduction.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Live Demo: Route Drawing &amp; BOM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In QGIS, sketch a new segment and calculate lengths.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Generate a BOM and splice table in under 5 minutes.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6E19AAD8-2C3B-A94D-9AFF-3489B53EA52E}"/>
              </a:ext>
            </a:extLst>
          </p:cNvPr>
          <p:cNvSpPr txBox="1">
            <a:spLocks/>
          </p:cNvSpPr>
          <p:nvPr/>
        </p:nvSpPr>
        <p:spPr>
          <a:xfrm>
            <a:off x="2045419" y="130045"/>
            <a:ext cx="3126656" cy="4283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Introduction to Core Network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873F0B1-941B-6D23-858B-C714D18CE605}"/>
              </a:ext>
            </a:extLst>
          </p:cNvPr>
          <p:cNvSpPr txBox="1">
            <a:spLocks/>
          </p:cNvSpPr>
          <p:nvPr/>
        </p:nvSpPr>
        <p:spPr>
          <a:xfrm>
            <a:off x="42632" y="130045"/>
            <a:ext cx="1903078" cy="428368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635000" dist="2159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5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Technology</a:t>
            </a:r>
            <a:endParaRPr kumimoji="0" lang="en-IN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20FC606-9D8C-0E0F-EC6A-711360A55406}"/>
              </a:ext>
            </a:extLst>
          </p:cNvPr>
          <p:cNvCxnSpPr/>
          <p:nvPr/>
        </p:nvCxnSpPr>
        <p:spPr>
          <a:xfrm>
            <a:off x="1986334" y="128999"/>
            <a:ext cx="0" cy="41940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8995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BDBC68-BB58-FA11-32CA-EAA2554A0D33}"/>
              </a:ext>
            </a:extLst>
          </p:cNvPr>
          <p:cNvSpPr txBox="1"/>
          <p:nvPr/>
        </p:nvSpPr>
        <p:spPr>
          <a:xfrm>
            <a:off x="4729162" y="3136612"/>
            <a:ext cx="2733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057250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venir Next LT Pro Dem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Nude Theme">
      <a:dk1>
        <a:srgbClr val="404040"/>
      </a:dk1>
      <a:lt1>
        <a:srgbClr val="FFFFFF"/>
      </a:lt1>
      <a:dk2>
        <a:srgbClr val="FFFFFF"/>
      </a:dk2>
      <a:lt2>
        <a:srgbClr val="FFFFFF"/>
      </a:lt2>
      <a:accent1>
        <a:srgbClr val="E6EAE3"/>
      </a:accent1>
      <a:accent2>
        <a:srgbClr val="EBCDC3"/>
      </a:accent2>
      <a:accent3>
        <a:srgbClr val="D5B19B"/>
      </a:accent3>
      <a:accent4>
        <a:srgbClr val="7F9593"/>
      </a:accent4>
      <a:accent5>
        <a:srgbClr val="1F4540"/>
      </a:accent5>
      <a:accent6>
        <a:srgbClr val="F3F3F3"/>
      </a:accent6>
      <a:hlink>
        <a:srgbClr val="262626"/>
      </a:hlink>
      <a:folHlink>
        <a:srgbClr val="1F4540"/>
      </a:folHlink>
    </a:clrScheme>
    <a:fontScheme name="Custom 10">
      <a:majorFont>
        <a:latin typeface="Cormorant SemiBold"/>
        <a:ea typeface=""/>
        <a:cs typeface=""/>
      </a:majorFont>
      <a:minorFont>
        <a:latin typeface="Karl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22044</TotalTime>
  <Words>1029</Words>
  <Application>Microsoft Office PowerPoint</Application>
  <PresentationFormat>Widescreen</PresentationFormat>
  <Paragraphs>77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Avenir Next LT Pro</vt:lpstr>
      <vt:lpstr>Avenir Next LT Pro Demi</vt:lpstr>
      <vt:lpstr>Calibri</vt:lpstr>
      <vt:lpstr>Candara</vt:lpstr>
      <vt:lpstr>Karla</vt:lpstr>
      <vt:lpstr>Wingdings</vt:lpstr>
      <vt:lpstr>Office Theme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lekan lawal</dc:creator>
  <cp:lastModifiedBy>Titilayo Odukoya</cp:lastModifiedBy>
  <cp:revision>68</cp:revision>
  <dcterms:created xsi:type="dcterms:W3CDTF">2022-03-21T13:34:05Z</dcterms:created>
  <dcterms:modified xsi:type="dcterms:W3CDTF">2025-07-11T09:26:34Z</dcterms:modified>
</cp:coreProperties>
</file>